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2"/>
  </p:notesMasterIdLst>
  <p:sldIdLst>
    <p:sldId id="337" r:id="rId2"/>
    <p:sldId id="257" r:id="rId3"/>
    <p:sldId id="355" r:id="rId4"/>
    <p:sldId id="258" r:id="rId5"/>
    <p:sldId id="349" r:id="rId6"/>
    <p:sldId id="350" r:id="rId7"/>
    <p:sldId id="351" r:id="rId8"/>
    <p:sldId id="352" r:id="rId9"/>
    <p:sldId id="353" r:id="rId10"/>
    <p:sldId id="35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FF00"/>
    <a:srgbClr val="006600"/>
    <a:srgbClr val="C3E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27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DA7D6-FE97-40B7-A1F0-23BDD81DB27E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5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73B26-1F63-42D9-8BDC-7723828B2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31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21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0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1804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43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3120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55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61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5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0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5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8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50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3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0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4ABA-802D-4007-ACB0-0A1C09C144E4}" type="datetimeFigureOut">
              <a:rPr lang="en-US" smtClean="0"/>
              <a:pPr/>
              <a:t>12/19/2021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B17FBE1-D9D8-4E34-A6F4-96623A0033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2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792"/>
            <a:ext cx="12237852" cy="688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80242" y="2095824"/>
            <a:ext cx="7037916" cy="80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3" tIns="34286" rIns="68573" bIns="3428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vi-VN" sz="4800" b="1" dirty="0" err="1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Lịch</a:t>
            </a:r>
            <a:r>
              <a:rPr lang="en-US" altLang="vi-VN" sz="4800" b="1" dirty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</a:t>
            </a:r>
            <a:r>
              <a:rPr lang="en-US" altLang="vi-VN" sz="4800" b="1" dirty="0" err="1" smtClean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sử</a:t>
            </a:r>
            <a:r>
              <a:rPr lang="en-001" altLang="vi-VN" sz="4800" b="1" dirty="0" smtClean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 lớp 4</a:t>
            </a:r>
            <a:endParaRPr lang="en-US" altLang="vi-VN" sz="4800" b="1" dirty="0">
              <a:solidFill>
                <a:schemeClr val="bg1"/>
              </a:solidFill>
              <a:latin typeface="HP001 4 hàng" pitchFamily="34" charset="-93"/>
              <a:ea typeface="HP001 5Ha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190570" y="3893065"/>
            <a:ext cx="6217260" cy="1084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3" tIns="34286" rIns="68573" bIns="3428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001" altLang="vi-VN" sz="6600" dirty="0" smtClean="0">
                <a:solidFill>
                  <a:schemeClr val="bg1"/>
                </a:solidFill>
                <a:latin typeface="Times New Roman" pitchFamily="18" charset="0"/>
                <a:ea typeface="HP001 5Ha"/>
                <a:cs typeface="Times New Roman" pitchFamily="18" charset="0"/>
              </a:rPr>
              <a:t>Bài </a:t>
            </a:r>
            <a:r>
              <a:rPr lang="en-001" altLang="vi-VN" sz="6600" dirty="0" smtClean="0">
                <a:solidFill>
                  <a:schemeClr val="bg1"/>
                </a:solidFill>
                <a:latin typeface="Times New Roman" pitchFamily="18" charset="0"/>
                <a:ea typeface="HP001 5Ha"/>
                <a:cs typeface="Times New Roman" pitchFamily="18" charset="0"/>
              </a:rPr>
              <a:t>: </a:t>
            </a:r>
            <a:r>
              <a:rPr lang="en-US" altLang="vi-VN" sz="6600" dirty="0" smtClean="0">
                <a:solidFill>
                  <a:srgbClr val="FFFF66"/>
                </a:solidFill>
                <a:latin typeface="Times New Roman" pitchFamily="18" charset="0"/>
                <a:ea typeface="HP001 5Ha"/>
                <a:cs typeface="Times New Roman" pitchFamily="18" charset="0"/>
              </a:rPr>
              <a:t>Ô</a:t>
            </a:r>
            <a:r>
              <a:rPr lang="en-001" altLang="vi-VN" sz="6600" dirty="0" smtClean="0">
                <a:solidFill>
                  <a:srgbClr val="FFFF66"/>
                </a:solidFill>
                <a:latin typeface="Times New Roman" pitchFamily="18" charset="0"/>
                <a:ea typeface="HP001 5Ha"/>
                <a:cs typeface="Times New Roman" pitchFamily="18" charset="0"/>
              </a:rPr>
              <a:t>N TẬP</a:t>
            </a:r>
            <a:endParaRPr lang="vi-VN" altLang="vi-VN" sz="6600" b="1" dirty="0">
              <a:solidFill>
                <a:srgbClr val="FFFF66"/>
              </a:solidFill>
              <a:latin typeface="Times New Roman" pitchFamily="18" charset="0"/>
              <a:ea typeface="HP001 5Ha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12800" y="482600"/>
            <a:ext cx="109728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73" tIns="34286" rIns="68573" bIns="3428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001" altLang="vi-VN" sz="3600" b="1" dirty="0" smtClean="0">
                <a:solidFill>
                  <a:schemeClr val="bg1"/>
                </a:solidFill>
                <a:latin typeface="HP001 4 hàng" pitchFamily="34" charset="-93"/>
                <a:ea typeface="HP001 5Ha"/>
                <a:cs typeface="Times New Roman" pitchFamily="18" charset="0"/>
              </a:rPr>
              <a:t>TRƯỜNG TIỂU HỌC NGUYỄN ĐÌNH CHÍNH</a:t>
            </a:r>
            <a:endParaRPr lang="en-US" altLang="vi-VN" sz="3600" b="1" dirty="0">
              <a:solidFill>
                <a:schemeClr val="bg1"/>
              </a:solidFill>
              <a:latin typeface="HP001 4 hàng" pitchFamily="34" charset="-93"/>
              <a:ea typeface="HP001 5H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8695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2112" y="633984"/>
            <a:ext cx="5839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001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endParaRPr lang="en-GB" sz="6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45920" y="2584704"/>
            <a:ext cx="7680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001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lại bài Ôn Tập.</a:t>
            </a:r>
          </a:p>
          <a:p>
            <a:endParaRPr lang="en-001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001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kiểm tra cuối học kì 1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92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6" name="Text Box 162"/>
          <p:cNvSpPr txBox="1">
            <a:spLocks noChangeArrowheads="1"/>
          </p:cNvSpPr>
          <p:nvPr/>
        </p:nvSpPr>
        <p:spPr bwMode="auto">
          <a:xfrm>
            <a:off x="1543050" y="7649458"/>
            <a:ext cx="335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Buổi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vi-VN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đ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ầu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dựng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n</a:t>
            </a:r>
            <a:r>
              <a:rPr lang="vi-VN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ư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ớc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và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giữ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n</a:t>
            </a:r>
            <a:r>
              <a:rPr lang="vi-VN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ư</a:t>
            </a:r>
            <a:r>
              <a:rPr lang="en-US" dirty="0" err="1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ớc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</a:t>
            </a:r>
          </a:p>
        </p:txBody>
      </p:sp>
      <p:sp>
        <p:nvSpPr>
          <p:cNvPr id="5130" name="Text Box 163"/>
          <p:cNvSpPr txBox="1">
            <a:spLocks noChangeArrowheads="1"/>
          </p:cNvSpPr>
          <p:nvPr/>
        </p:nvSpPr>
        <p:spPr bwMode="auto">
          <a:xfrm>
            <a:off x="5562600" y="3124201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chemeClr val="accent4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24106" y="2064024"/>
            <a:ext cx="114728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 Văn Lang ra đời 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 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66"/>
          <p:cNvSpPr txBox="1">
            <a:spLocks noChangeArrowheads="1"/>
          </p:cNvSpPr>
          <p:nvPr/>
        </p:nvSpPr>
        <p:spPr bwMode="auto">
          <a:xfrm>
            <a:off x="436012" y="3384234"/>
            <a:ext cx="114490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001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Văn Lang ra đời khoảng năm 700 TCN.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66"/>
          <p:cNvSpPr txBox="1">
            <a:spLocks noChangeArrowheads="1"/>
          </p:cNvSpPr>
          <p:nvPr/>
        </p:nvSpPr>
        <p:spPr bwMode="auto">
          <a:xfrm>
            <a:off x="703385" y="743814"/>
            <a:ext cx="107031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001" sz="28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001" sz="2800" b="1" i="1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đầu dựng nước và giữ nước</a:t>
            </a:r>
            <a:endParaRPr lang="en-US" sz="2800" b="1" i="1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842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8388" y="720816"/>
            <a:ext cx="114728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tựu nổi bật của người dân Âu Lạc 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66"/>
          <p:cNvSpPr txBox="1">
            <a:spLocks noChangeArrowheads="1"/>
          </p:cNvSpPr>
          <p:nvPr/>
        </p:nvSpPr>
        <p:spPr bwMode="auto">
          <a:xfrm>
            <a:off x="412200" y="2396673"/>
            <a:ext cx="1144905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001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r>
              <a:rPr lang="en-001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tựu :</a:t>
            </a:r>
          </a:p>
          <a:p>
            <a:pPr>
              <a:spcBef>
                <a:spcPct val="50000"/>
              </a:spcBef>
            </a:pPr>
            <a:r>
              <a:rPr lang="en-001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sắt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001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nỏ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001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nỏ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001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Loa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59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66"/>
          <p:cNvSpPr txBox="1">
            <a:spLocks noChangeArrowheads="1"/>
          </p:cNvSpPr>
          <p:nvPr/>
        </p:nvSpPr>
        <p:spPr bwMode="auto">
          <a:xfrm>
            <a:off x="1258225" y="571593"/>
            <a:ext cx="89398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001" sz="28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001" sz="2800" b="1" i="1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 một nghìn năm đấu tranh giành lại độc lập ( Từ năm 179 TCN đến năm 938 )</a:t>
            </a:r>
            <a:endParaRPr lang="en-US" sz="2800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2496" y="2950464"/>
            <a:ext cx="169468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 40  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Năm 248 </a:t>
            </a:r>
          </a:p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001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 776</a:t>
            </a:r>
          </a:p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001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 905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Năm 938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42176" y="2950463"/>
            <a:ext cx="208483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 Triệu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 Quyền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 Bà Trưng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Phùng Hưng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Khúc Thừa Dụ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2496" y="2007249"/>
            <a:ext cx="9738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01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 vào SGK / 18 hãy nối thời gian với nhân vật :</a:t>
            </a:r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377184" y="3194304"/>
            <a:ext cx="2999232" cy="1158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377184" y="3169920"/>
            <a:ext cx="3035808" cy="658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2" idx="3"/>
          </p:cNvCxnSpPr>
          <p:nvPr/>
        </p:nvCxnSpPr>
        <p:spPr>
          <a:xfrm>
            <a:off x="3377184" y="4450875"/>
            <a:ext cx="2999232" cy="6270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279648" y="5077934"/>
            <a:ext cx="3096768" cy="622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230880" y="3828288"/>
            <a:ext cx="3145536" cy="1860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3231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1130836" y="5239659"/>
            <a:ext cx="8915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8" tIns="45719" rIns="91438" bIns="45719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Bạch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2" name="Picture 22" descr="Chienthangbachda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1952" y="1170432"/>
            <a:ext cx="7373168" cy="365154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02898" y="396217"/>
            <a:ext cx="114728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hiến thắng Bạch Đằng có ý nghĩa như thế nào đối với nước ta thời bấy giờ 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6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6"/>
          <p:cNvSpPr txBox="1">
            <a:spLocks noChangeArrowheads="1"/>
          </p:cNvSpPr>
          <p:nvPr/>
        </p:nvSpPr>
        <p:spPr bwMode="auto">
          <a:xfrm>
            <a:off x="703385" y="743814"/>
            <a:ext cx="107031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001" sz="28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001" sz="2800" b="1" i="1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đầu độc lập</a:t>
            </a:r>
            <a:endParaRPr lang="en-US" sz="2800" b="1" i="1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8538" y="1769328"/>
            <a:ext cx="114728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Đinh Bộ Lĩnh đã có công gì trong buổi đầu độc lập của đất nước 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18538" y="2794842"/>
            <a:ext cx="10593302" cy="95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8" tIns="45719" rIns="91438" bIns="45719">
            <a:spAutoFit/>
          </a:bodyPr>
          <a:lstStyle/>
          <a:p>
            <a:pPr>
              <a:spcBef>
                <a:spcPct val="50000"/>
              </a:spcBef>
            </a:pPr>
            <a:r>
              <a:rPr lang="en-001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 968, Đinh Bộ Lĩnh đã tập hợp nhân dân dẹp loạn, thống nhất được giang sơn, lên ngôi Hoàng đế ( Đinh Tiên Hoàng ).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8538" y="4035377"/>
            <a:ext cx="114728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nêu ý nghĩa cuộc kháng chiến chống quân Tống xâm lược lần thứ nhất ( năm 981 )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318538" y="5275914"/>
            <a:ext cx="10971254" cy="95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8" tIns="45719" rIns="91438" bIns="45719">
            <a:spAutoFit/>
          </a:bodyPr>
          <a:lstStyle/>
          <a:p>
            <a:pPr>
              <a:spcBef>
                <a:spcPct val="50000"/>
              </a:spcBef>
            </a:pPr>
            <a:r>
              <a:rPr lang="en-001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 thắng Bạch Đằng, Chi Lăng đã chặn được âm mưu xâm lược của nhà Tống. Độc lập đươc giữ </a:t>
            </a:r>
            <a:r>
              <a:rPr lang="en-001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vững. </a:t>
            </a:r>
            <a:r>
              <a:rPr lang="en-001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001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hân </a:t>
            </a:r>
            <a:r>
              <a:rPr lang="en-001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 vững tin vào tiền đồ của dân tộc.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25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6"/>
          <p:cNvSpPr txBox="1">
            <a:spLocks noChangeArrowheads="1"/>
          </p:cNvSpPr>
          <p:nvPr/>
        </p:nvSpPr>
        <p:spPr bwMode="auto">
          <a:xfrm>
            <a:off x="703385" y="743814"/>
            <a:ext cx="107031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001" sz="28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001" sz="2800" b="1" i="1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Đại Việt thời Lý ( từ năm 1009 đến năm 1226 )</a:t>
            </a:r>
            <a:endParaRPr lang="en-US" sz="2800" b="1" i="1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9138" y="2610576"/>
            <a:ext cx="114728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001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sao Lý Thái Tổ chọn vùng đất Đại La làm kinh đô 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513610" y="3709242"/>
            <a:ext cx="10593302" cy="1569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8" tIns="45719" rIns="91438" bIns="45719">
            <a:spAutoFit/>
          </a:bodyPr>
          <a:lstStyle/>
          <a:p>
            <a:pPr>
              <a:spcBef>
                <a:spcPct val="50000"/>
              </a:spcBef>
            </a:pPr>
            <a:r>
              <a:rPr lang="en-001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Vùng đất trung tâm đất nước, đất rộng lại màu mỡ, muôn vật phong </a:t>
            </a:r>
            <a:r>
              <a:rPr lang="en-001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phú, </a:t>
            </a:r>
            <a:r>
              <a:rPr lang="en-001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 tươi, muốn cho con cháu đời sau xây dựng được cuộc sống ấm no.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56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6"/>
          <p:cNvSpPr txBox="1">
            <a:spLocks noChangeArrowheads="1"/>
          </p:cNvSpPr>
          <p:nvPr/>
        </p:nvSpPr>
        <p:spPr bwMode="auto">
          <a:xfrm>
            <a:off x="703385" y="743814"/>
            <a:ext cx="107031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001" sz="28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001" sz="2800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001" sz="2800" b="1" i="1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 Đại Việt thời Trần ( Từ năm 1226 đến năm 1400 )</a:t>
            </a:r>
            <a:endParaRPr lang="en-US" sz="2800" b="1" i="1" dirty="0">
              <a:solidFill>
                <a:srgbClr val="66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2650" y="2354544"/>
            <a:ext cx="114728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001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Trần ra đời trong hoàn cảnh nào ?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114" y="3611706"/>
            <a:ext cx="10593302" cy="1077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8" tIns="45719" rIns="91438" bIns="45719">
            <a:spAutoFit/>
          </a:bodyPr>
          <a:lstStyle/>
          <a:p>
            <a:pPr>
              <a:spcBef>
                <a:spcPct val="50000"/>
              </a:spcBef>
            </a:pPr>
            <a:r>
              <a:rPr lang="en-001" sz="32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 năm 1226, Lý Chiêu Hoàng nhường ngôi cho chồng là Trần Cảnh, nhà Trần được thành lập.</a:t>
            </a: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6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882" y="849673"/>
            <a:ext cx="114728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chí quyết tâm tiêu diệt quân xâm lược Mông - Nguyên của quân dân nhà Trần được thể hiện như thế nào ? Nối ý cột bên trái với 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 </a:t>
            </a:r>
            <a:r>
              <a:rPr lang="en-001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 phải cho thích hợp: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2496" y="2950464"/>
            <a:ext cx="252374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Bô lão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Trần Hưng Đạo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001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Binh sĩ</a:t>
            </a:r>
          </a:p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27264" y="2788880"/>
            <a:ext cx="290779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Thích vào tay hai chữ “ Sát Thát ”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 Hịch Tướng Sĩ</a:t>
            </a:r>
          </a:p>
          <a:p>
            <a:endParaRPr lang="en-001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001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Họp ở điện Diên Hồng</a:t>
            </a:r>
          </a:p>
          <a:p>
            <a:r>
              <a:rPr lang="en-001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001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486656" y="3157728"/>
            <a:ext cx="3121152" cy="2072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45152" y="4181856"/>
            <a:ext cx="2926080" cy="121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645152" y="2950464"/>
            <a:ext cx="2962656" cy="22799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20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2015</TotalTime>
  <Words>531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HP001 4 hàng</vt:lpstr>
      <vt:lpstr>HP001 5Ha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Lịch sử</dc:title>
  <dc:creator>Windows User</dc:creator>
  <cp:lastModifiedBy>An Pham</cp:lastModifiedBy>
  <cp:revision>145</cp:revision>
  <cp:lastPrinted>2020-10-27T15:37:03Z</cp:lastPrinted>
  <dcterms:created xsi:type="dcterms:W3CDTF">2017-08-10T14:51:39Z</dcterms:created>
  <dcterms:modified xsi:type="dcterms:W3CDTF">2021-12-19T15:02:24Z</dcterms:modified>
</cp:coreProperties>
</file>